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56" r:id="rId4"/>
    <p:sldId id="257" r:id="rId5"/>
    <p:sldId id="260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5700"/>
    <a:srgbClr val="FDE82E"/>
    <a:srgbClr val="FF69B4"/>
    <a:srgbClr val="CA73A3"/>
    <a:srgbClr val="E39353"/>
    <a:srgbClr val="5DAEAB"/>
    <a:srgbClr val="360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5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802D9-8937-BA08-7BFE-A82B547B2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3F3BF0-D0BE-22D3-4864-6C4CFE784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86842-EDA5-69AB-0AA5-98E100417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6454F-629E-829A-6FFB-BD7E08C6F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9FBEF-AC49-5209-8A44-0EC83BE9D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2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D48F9-1DC9-D864-C1B5-71E4E2174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61CEE0-CD7B-C286-9288-41435F77B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18182-9F1B-ED1E-E6CE-4081DA358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0B115-5C68-C605-0B40-65CE29A24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2D901-3DB7-BA0A-AEE9-94CBE9C58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128699-6350-2B2F-CDD4-DE43D0973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11CCF-C0E6-C878-BC32-14FC68F5A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CBDC6-FB03-64EB-29D9-09FF7ED75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9834C-948E-8DDD-A823-C033FE8B0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5E7C7-22DB-82DB-58D2-456748087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57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562C9-C018-7C61-C4B9-7C467CEF4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44DCC-EB8B-43F5-6366-0CC2AF165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4FCAE-FEC3-1729-0C5F-5F7A6ED53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5164A-2D5A-14F4-79CB-D556131FE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779A0-C6AC-C8D9-0FE8-0BBA5104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96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1A817-C842-F06D-D229-D4EE3E58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F88E1-4059-23D3-777A-46EA21F49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D30DB-07B5-B713-7C5A-396833C00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C1283-675E-96EC-7433-608F20982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61448-A9C7-1AE5-95EC-F4E98BAAB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9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F65E1-B2C0-5A19-03FC-086AE8B57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04733-B510-D1D1-40C8-9E620F4E0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5890F-8C03-0682-7162-BFA232466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080E8-CE4C-5144-BD92-FFD4FE04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8A59D-AABD-8249-C4C3-D3F6DA07C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32CAF-B06F-D5AA-B1FA-7BFA80DE6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7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1F761-7901-B718-FF51-178F3E785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A2E30-DBF3-FFD3-FF02-E50D39162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3803E-1C17-AF43-FD55-1B95AACBB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71F4D1-CE53-8E7C-DA6E-8AA93ECE4A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E10B77-0575-C0B0-21FE-1BB7B5E07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4FB95A-FF80-EEA5-677A-7C1192564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FAA033-402E-AFD8-7243-C00BB19D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CCC691-86C3-E342-4FEA-91B1D8182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35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B9719-D961-5F2B-9987-0FF6685B3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1365F-B1E5-E64F-3509-991343707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0DCAB6-9844-3C87-748C-E9202778F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B3957-FF47-6344-AE3D-B217928ED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13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2B5739-474E-D80C-4231-6FBAADEF4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043E3-73B4-76E7-4065-04F6C4222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A111C-FCAE-2637-A6EC-6AEB109A8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45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70F0F-6C26-D142-64E2-282A1C38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B99B7-81F9-A7B7-7063-B50C45B4F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E5FFE-ACDD-D4DE-81CA-5B52A5F9C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BA4E4-32FA-81CA-F51E-C55373680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770A5-5CE2-92F0-FA60-0EA180AA9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FCEE-CB62-98D6-D7DD-F6CE2E4C6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68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FB8BD-B643-CE0E-5B00-C325B0697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3AA112-6898-CE06-6E35-3EB16134DA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25C5B-32B8-84AD-5F7D-94463FCB4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A4815-6F02-22C8-07A6-23A4A67D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6D662-1F8A-CC45-7A79-E8E643EE3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1C3FE-156F-8B21-6BE6-8204F1047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2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192F7C-5B2D-2830-7BEA-73D0601B7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12D80F-6B64-99E4-681F-ADB0D4B39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27337-CCF2-F521-ED3C-016E9E262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12D2D-BF70-3EEE-76FF-EFAB8932F8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88B2C-C226-C6E1-3A0A-6D16DFF2E7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1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7123A55-AE0B-C20C-175D-72983AB086BB}"/>
              </a:ext>
            </a:extLst>
          </p:cNvPr>
          <p:cNvGrpSpPr/>
          <p:nvPr/>
        </p:nvGrpSpPr>
        <p:grpSpPr>
          <a:xfrm>
            <a:off x="304734" y="480148"/>
            <a:ext cx="11582532" cy="5401537"/>
            <a:chOff x="304734" y="480148"/>
            <a:chExt cx="11582532" cy="540153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D81B9C3-65B9-81EA-9B68-129DCE43C992}"/>
                </a:ext>
              </a:extLst>
            </p:cNvPr>
            <p:cNvGrpSpPr/>
            <p:nvPr/>
          </p:nvGrpSpPr>
          <p:grpSpPr>
            <a:xfrm>
              <a:off x="304734" y="480148"/>
              <a:ext cx="11582532" cy="5401537"/>
              <a:chOff x="259714" y="480148"/>
              <a:chExt cx="11582532" cy="540153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679691B1-DD7E-5284-2D7E-0D7EC3208EC8}"/>
                  </a:ext>
                </a:extLst>
              </p:cNvPr>
              <p:cNvGrpSpPr/>
              <p:nvPr/>
            </p:nvGrpSpPr>
            <p:grpSpPr>
              <a:xfrm>
                <a:off x="259714" y="480148"/>
                <a:ext cx="11582532" cy="5401537"/>
                <a:chOff x="259714" y="480148"/>
                <a:chExt cx="11582532" cy="5401537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52A02B19-A8EB-CDD7-09C0-FBA1789D28BC}"/>
                    </a:ext>
                  </a:extLst>
                </p:cNvPr>
                <p:cNvGrpSpPr/>
                <p:nvPr/>
              </p:nvGrpSpPr>
              <p:grpSpPr>
                <a:xfrm>
                  <a:off x="259714" y="480148"/>
                  <a:ext cx="11398251" cy="5209339"/>
                  <a:chOff x="396874" y="461860"/>
                  <a:chExt cx="11398251" cy="5209339"/>
                </a:xfrm>
              </p:grpSpPr>
              <p:pic>
                <p:nvPicPr>
                  <p:cNvPr id="21" name="Picture 20" descr="A map of the united states&#10;&#10;Description automatically generated">
                    <a:extLst>
                      <a:ext uri="{FF2B5EF4-FFF2-40B4-BE49-F238E27FC236}">
                        <a16:creationId xmlns:a16="http://schemas.microsoft.com/office/drawing/2014/main" id="{260DE35B-3DC0-F6D0-9EB0-2738228A47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107" t="30225" r="4658" b="30770"/>
                  <a:stretch/>
                </p:blipFill>
                <p:spPr>
                  <a:xfrm>
                    <a:off x="8931654" y="4377411"/>
                    <a:ext cx="2072122" cy="1293788"/>
                  </a:xfrm>
                  <a:prstGeom prst="rect">
                    <a:avLst/>
                  </a:prstGeom>
                </p:spPr>
              </p:pic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BECB28CD-ED6C-146C-6045-65BB53EB3117}"/>
                      </a:ext>
                    </a:extLst>
                  </p:cNvPr>
                  <p:cNvGrpSpPr/>
                  <p:nvPr/>
                </p:nvGrpSpPr>
                <p:grpSpPr>
                  <a:xfrm>
                    <a:off x="396874" y="461860"/>
                    <a:ext cx="11398251" cy="4875368"/>
                    <a:chOff x="396874" y="461860"/>
                    <a:chExt cx="11398251" cy="4875368"/>
                  </a:xfrm>
                </p:grpSpPr>
                <p:pic>
                  <p:nvPicPr>
                    <p:cNvPr id="23" name="Picture 22" descr="A map of a large animal&#10;&#10;Description automatically generated with medium confidence">
                      <a:extLst>
                        <a:ext uri="{FF2B5EF4-FFF2-40B4-BE49-F238E27FC236}">
                          <a16:creationId xmlns:a16="http://schemas.microsoft.com/office/drawing/2014/main" id="{633DC96E-BBA8-8124-5D36-2F3C0B6B65D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>
                      <a:clrChange>
                        <a:clrFrom>
                          <a:srgbClr val="000000">
                            <a:alpha val="0"/>
                          </a:srgbClr>
                        </a:clrFrom>
                        <a:clrTo>
                          <a:srgbClr val="000000">
                            <a:alpha val="0"/>
                          </a:srgbClr>
                        </a:clrTo>
                      </a:clrChang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848" t="21368" r="1301" b="25020"/>
                    <a:stretch/>
                  </p:blipFill>
                  <p:spPr>
                    <a:xfrm>
                      <a:off x="396874" y="461860"/>
                      <a:ext cx="11398251" cy="4875368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4" name="Group 23">
                      <a:extLst>
                        <a:ext uri="{FF2B5EF4-FFF2-40B4-BE49-F238E27FC236}">
                          <a16:creationId xmlns:a16="http://schemas.microsoft.com/office/drawing/2014/main" id="{3AF4D9AC-4F85-7083-146C-96495960361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97292" y="1821988"/>
                      <a:ext cx="1073796" cy="2322295"/>
                      <a:chOff x="8777567" y="2520893"/>
                      <a:chExt cx="1073796" cy="2322295"/>
                    </a:xfrm>
                  </p:grpSpPr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662BF0B2-889A-8AFF-8976-1F4AC04295F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7" y="2862236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1.25%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4F157E57-6E6E-411D-80F7-0715651BBF1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7" y="4194068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27.6%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AFD4A7C8-9561-91CB-407D-3B5932D5F56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8" y="3190724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23.8%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F854245D-D5DD-A656-A7BF-8040048A31B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9" y="3847700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14.8%</a:t>
                        </a:r>
                      </a:p>
                    </p:txBody>
                  </p:sp>
                  <p:sp>
                    <p:nvSpPr>
                      <p:cNvPr id="29" name="TextBox 28">
                        <a:extLst>
                          <a:ext uri="{FF2B5EF4-FFF2-40B4-BE49-F238E27FC236}">
                            <a16:creationId xmlns:a16="http://schemas.microsoft.com/office/drawing/2014/main" id="{7143ABE0-58EA-B060-19A7-5004A98045C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8" y="3527550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5.17%</a:t>
                        </a:r>
                      </a:p>
                    </p:txBody>
                  </p:sp>
                  <p:sp>
                    <p:nvSpPr>
                      <p:cNvPr id="30" name="TextBox 29">
                        <a:extLst>
                          <a:ext uri="{FF2B5EF4-FFF2-40B4-BE49-F238E27FC236}">
                            <a16:creationId xmlns:a16="http://schemas.microsoft.com/office/drawing/2014/main" id="{C702C68F-1A4D-6527-B8B7-697DEB78220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72" y="2520893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27.3%</a:t>
                        </a:r>
                      </a:p>
                    </p:txBody>
                  </p:sp>
                  <p:sp>
                    <p:nvSpPr>
                      <p:cNvPr id="31" name="TextBox 30">
                        <a:extLst>
                          <a:ext uri="{FF2B5EF4-FFF2-40B4-BE49-F238E27FC236}">
                            <a16:creationId xmlns:a16="http://schemas.microsoft.com/office/drawing/2014/main" id="{1B31C81F-56FE-6338-C816-0707A60655D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8" y="4535411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0.07%</a:t>
                        </a:r>
                      </a:p>
                    </p:txBody>
                  </p:sp>
                </p:grpSp>
              </p:grpSp>
            </p:grp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203427B-8C53-12F7-58C4-D4C345154624}"/>
                    </a:ext>
                  </a:extLst>
                </p:cNvPr>
                <p:cNvSpPr txBox="1"/>
                <p:nvPr/>
              </p:nvSpPr>
              <p:spPr>
                <a:xfrm>
                  <a:off x="8252600" y="769059"/>
                  <a:ext cx="3589646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Total drainage area: 5.5 km</a:t>
                  </a:r>
                  <a:r>
                    <a:rPr lang="en-US" sz="1600" baseline="30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</a:p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Elevation: 3748 m at Arikaree Glacier to 3352 m at Albion outlet</a:t>
                  </a:r>
                  <a:endParaRPr lang="en-US" sz="1600" baseline="30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CFA748DB-370E-B25F-3E68-B0B973C93079}"/>
                    </a:ext>
                  </a:extLst>
                </p:cNvPr>
                <p:cNvGrpSpPr/>
                <p:nvPr/>
              </p:nvGrpSpPr>
              <p:grpSpPr>
                <a:xfrm>
                  <a:off x="1605953" y="5512353"/>
                  <a:ext cx="6339509" cy="369332"/>
                  <a:chOff x="1842463" y="6318757"/>
                  <a:chExt cx="6339509" cy="369332"/>
                </a:xfrm>
              </p:grpSpPr>
              <p:cxnSp>
                <p:nvCxnSpPr>
                  <p:cNvPr id="19" name="Straight Arrow Connector 18">
                    <a:extLst>
                      <a:ext uri="{FF2B5EF4-FFF2-40B4-BE49-F238E27FC236}">
                        <a16:creationId xmlns:a16="http://schemas.microsoft.com/office/drawing/2014/main" id="{10562EC1-213E-70ED-2C4F-8E27B2D1B50B}"/>
                      </a:ext>
                    </a:extLst>
                  </p:cNvPr>
                  <p:cNvCxnSpPr/>
                  <p:nvPr/>
                </p:nvCxnSpPr>
                <p:spPr>
                  <a:xfrm>
                    <a:off x="1842463" y="6318757"/>
                    <a:ext cx="6339509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7E0CDDC5-2AA9-99BB-7DA6-9D009C890DBF}"/>
                      </a:ext>
                    </a:extLst>
                  </p:cNvPr>
                  <p:cNvSpPr txBox="1"/>
                  <p:nvPr/>
                </p:nvSpPr>
                <p:spPr>
                  <a:xfrm>
                    <a:off x="4163853" y="6318757"/>
                    <a:ext cx="169672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Flow direction</a:t>
                    </a:r>
                  </a:p>
                </p:txBody>
              </p:sp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897EE685-1C83-8F62-B6DC-2BCB23472260}"/>
                  </a:ext>
                </a:extLst>
              </p:cNvPr>
              <p:cNvGrpSpPr/>
              <p:nvPr/>
            </p:nvGrpSpPr>
            <p:grpSpPr>
              <a:xfrm>
                <a:off x="1127396" y="576205"/>
                <a:ext cx="7010690" cy="2790865"/>
                <a:chOff x="1395667" y="1318848"/>
                <a:chExt cx="7010690" cy="2790865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DE4CC11C-32B8-FCBA-C54D-832D8761053A}"/>
                    </a:ext>
                  </a:extLst>
                </p:cNvPr>
                <p:cNvSpPr txBox="1"/>
                <p:nvPr/>
              </p:nvSpPr>
              <p:spPr>
                <a:xfrm>
                  <a:off x="2416267" y="1804477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906388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GL5</a:t>
                  </a: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B7EBB4BB-AA0F-E584-69DB-1EBC9FFB1A26}"/>
                    </a:ext>
                  </a:extLst>
                </p:cNvPr>
                <p:cNvSpPr txBox="1"/>
                <p:nvPr/>
              </p:nvSpPr>
              <p:spPr>
                <a:xfrm>
                  <a:off x="4841444" y="1318848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9398D2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GL4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1188F84-F737-3ED2-D5EF-BBD8F261A24D}"/>
                    </a:ext>
                  </a:extLst>
                </p:cNvPr>
                <p:cNvSpPr txBox="1"/>
                <p:nvPr/>
              </p:nvSpPr>
              <p:spPr>
                <a:xfrm>
                  <a:off x="6144262" y="1374519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81C4E7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GL3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67FBCDA-CADA-C720-0A22-0C0BB25620C9}"/>
                    </a:ext>
                  </a:extLst>
                </p:cNvPr>
                <p:cNvSpPr txBox="1"/>
                <p:nvPr/>
              </p:nvSpPr>
              <p:spPr>
                <a:xfrm>
                  <a:off x="7332567" y="2088289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B5DDD8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ALB</a:t>
                  </a:r>
                </a:p>
              </p:txBody>
            </p: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2D7D7BAE-912E-9CD3-D539-103660B62A60}"/>
                    </a:ext>
                  </a:extLst>
                </p:cNvPr>
                <p:cNvGrpSpPr/>
                <p:nvPr/>
              </p:nvGrpSpPr>
              <p:grpSpPr>
                <a:xfrm>
                  <a:off x="1395667" y="3208306"/>
                  <a:ext cx="1169415" cy="901407"/>
                  <a:chOff x="1395667" y="3208306"/>
                  <a:chExt cx="1169415" cy="901407"/>
                </a:xfrm>
              </p:grpSpPr>
              <p:cxnSp>
                <p:nvCxnSpPr>
                  <p:cNvPr id="14" name="Straight Arrow Connector 13">
                    <a:extLst>
                      <a:ext uri="{FF2B5EF4-FFF2-40B4-BE49-F238E27FC236}">
                        <a16:creationId xmlns:a16="http://schemas.microsoft.com/office/drawing/2014/main" id="{58BC90CF-A738-102F-A1D5-1B51DFC2E7B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842463" y="3208306"/>
                    <a:ext cx="291137" cy="400050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A06FE316-7910-8F43-A394-5DB16C154C2F}"/>
                      </a:ext>
                    </a:extLst>
                  </p:cNvPr>
                  <p:cNvSpPr txBox="1"/>
                  <p:nvPr/>
                </p:nvSpPr>
                <p:spPr>
                  <a:xfrm>
                    <a:off x="1395667" y="3586493"/>
                    <a:ext cx="1169415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Arikaree Glacier</a:t>
                    </a:r>
                  </a:p>
                </p:txBody>
              </p:sp>
            </p:grpSp>
          </p:grp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EA31532-D2D0-7401-33D1-EF615D1BC974}"/>
                </a:ext>
              </a:extLst>
            </p:cNvPr>
            <p:cNvSpPr/>
            <p:nvPr/>
          </p:nvSpPr>
          <p:spPr>
            <a:xfrm>
              <a:off x="2027208" y="2178752"/>
              <a:ext cx="69011" cy="77637"/>
            </a:xfrm>
            <a:prstGeom prst="ellipse">
              <a:avLst/>
            </a:prstGeom>
            <a:solidFill>
              <a:srgbClr val="FF69B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9653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graphs with different colored dots&#10;&#10;Description automatically generated with medium confidence">
            <a:extLst>
              <a:ext uri="{FF2B5EF4-FFF2-40B4-BE49-F238E27FC236}">
                <a16:creationId xmlns:a16="http://schemas.microsoft.com/office/drawing/2014/main" id="{C9939D23-CF00-6D89-8721-44B28A416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792" y="1371596"/>
            <a:ext cx="7772416" cy="41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387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9043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494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3347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729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89CF0849-FCA0-5563-D316-E857B8E442DF}"/>
              </a:ext>
            </a:extLst>
          </p:cNvPr>
          <p:cNvGrpSpPr/>
          <p:nvPr/>
        </p:nvGrpSpPr>
        <p:grpSpPr>
          <a:xfrm>
            <a:off x="304734" y="480148"/>
            <a:ext cx="11582532" cy="5401537"/>
            <a:chOff x="304734" y="480148"/>
            <a:chExt cx="11582532" cy="540153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7566396-B4ED-43D6-1724-81BAD858CDF5}"/>
                </a:ext>
              </a:extLst>
            </p:cNvPr>
            <p:cNvGrpSpPr/>
            <p:nvPr/>
          </p:nvGrpSpPr>
          <p:grpSpPr>
            <a:xfrm>
              <a:off x="304734" y="480148"/>
              <a:ext cx="11582532" cy="5401537"/>
              <a:chOff x="304734" y="480148"/>
              <a:chExt cx="11582532" cy="5401537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36463A1B-2552-E666-2864-74120D90DC97}"/>
                  </a:ext>
                </a:extLst>
              </p:cNvPr>
              <p:cNvGrpSpPr/>
              <p:nvPr/>
            </p:nvGrpSpPr>
            <p:grpSpPr>
              <a:xfrm>
                <a:off x="304734" y="480148"/>
                <a:ext cx="11582532" cy="5401537"/>
                <a:chOff x="259714" y="480148"/>
                <a:chExt cx="11582532" cy="5401537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F4DD015D-50C9-C544-4825-C43C49D6049D}"/>
                    </a:ext>
                  </a:extLst>
                </p:cNvPr>
                <p:cNvGrpSpPr/>
                <p:nvPr/>
              </p:nvGrpSpPr>
              <p:grpSpPr>
                <a:xfrm>
                  <a:off x="259714" y="480148"/>
                  <a:ext cx="11582532" cy="5401537"/>
                  <a:chOff x="259714" y="480148"/>
                  <a:chExt cx="11582532" cy="5401537"/>
                </a:xfrm>
              </p:grpSpPr>
              <p:grpSp>
                <p:nvGrpSpPr>
                  <p:cNvPr id="17" name="Group 16">
                    <a:extLst>
                      <a:ext uri="{FF2B5EF4-FFF2-40B4-BE49-F238E27FC236}">
                        <a16:creationId xmlns:a16="http://schemas.microsoft.com/office/drawing/2014/main" id="{7B5AAB46-23C8-1ED6-B3A9-593D579D3316}"/>
                      </a:ext>
                    </a:extLst>
                  </p:cNvPr>
                  <p:cNvGrpSpPr/>
                  <p:nvPr/>
                </p:nvGrpSpPr>
                <p:grpSpPr>
                  <a:xfrm>
                    <a:off x="259714" y="480148"/>
                    <a:ext cx="11398251" cy="5209339"/>
                    <a:chOff x="396874" y="461860"/>
                    <a:chExt cx="11398251" cy="5209339"/>
                  </a:xfrm>
                </p:grpSpPr>
                <p:pic>
                  <p:nvPicPr>
                    <p:cNvPr id="7" name="Picture 6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876BD1C7-EC1B-A4F0-919C-874C0D3016A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5107" t="30225" r="4658" b="30770"/>
                    <a:stretch/>
                  </p:blipFill>
                  <p:spPr>
                    <a:xfrm>
                      <a:off x="8931654" y="4377411"/>
                      <a:ext cx="2072122" cy="1293788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16" name="Group 15">
                      <a:extLst>
                        <a:ext uri="{FF2B5EF4-FFF2-40B4-BE49-F238E27FC236}">
                          <a16:creationId xmlns:a16="http://schemas.microsoft.com/office/drawing/2014/main" id="{941AD726-8126-2244-18E7-F2DBB7100C6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6874" y="461860"/>
                      <a:ext cx="11398251" cy="4875368"/>
                      <a:chOff x="396874" y="461860"/>
                      <a:chExt cx="11398251" cy="4875368"/>
                    </a:xfrm>
                  </p:grpSpPr>
                  <p:pic>
                    <p:nvPicPr>
                      <p:cNvPr id="5" name="Picture 4" descr="A map of a large animal&#10;&#10;Description automatically generated with medium confidence">
                        <a:extLst>
                          <a:ext uri="{FF2B5EF4-FFF2-40B4-BE49-F238E27FC236}">
                            <a16:creationId xmlns:a16="http://schemas.microsoft.com/office/drawing/2014/main" id="{274C6712-FC1F-8B81-EB19-47B0A37CA9E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3">
                        <a:clrChange>
                          <a:clrFrom>
                            <a:srgbClr val="000000">
                              <a:alpha val="0"/>
                            </a:srgbClr>
                          </a:clrFrom>
                          <a:clrTo>
                            <a:srgbClr val="000000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848" t="21368" r="1301" b="25020"/>
                      <a:stretch/>
                    </p:blipFill>
                    <p:spPr>
                      <a:xfrm>
                        <a:off x="396874" y="461860"/>
                        <a:ext cx="11398251" cy="4875368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15" name="Group 14">
                        <a:extLst>
                          <a:ext uri="{FF2B5EF4-FFF2-40B4-BE49-F238E27FC236}">
                            <a16:creationId xmlns:a16="http://schemas.microsoft.com/office/drawing/2014/main" id="{B10FB999-7AB2-5579-E3D4-C4FD6653F6F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97292" y="1821988"/>
                        <a:ext cx="1073796" cy="2322295"/>
                        <a:chOff x="8777567" y="2520893"/>
                        <a:chExt cx="1073796" cy="2322295"/>
                      </a:xfrm>
                    </p:grpSpPr>
                    <p:sp>
                      <p:nvSpPr>
                        <p:cNvPr id="8" name="TextBox 7">
                          <a:extLst>
                            <a:ext uri="{FF2B5EF4-FFF2-40B4-BE49-F238E27FC236}">
                              <a16:creationId xmlns:a16="http://schemas.microsoft.com/office/drawing/2014/main" id="{703D962C-A458-BF55-1614-02D70C0F8755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7" y="2862236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1.25%</a:t>
                          </a:r>
                        </a:p>
                      </p:txBody>
                    </p:sp>
                    <p:sp>
                      <p:nvSpPr>
                        <p:cNvPr id="9" name="TextBox 8">
                          <a:extLst>
                            <a:ext uri="{FF2B5EF4-FFF2-40B4-BE49-F238E27FC236}">
                              <a16:creationId xmlns:a16="http://schemas.microsoft.com/office/drawing/2014/main" id="{AA906789-CBF2-0EA0-4C8E-688E1D57FDA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7" y="4194068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27.6%</a:t>
                          </a:r>
                        </a:p>
                      </p:txBody>
                    </p:sp>
                    <p:sp>
                      <p:nvSpPr>
                        <p:cNvPr id="10" name="TextBox 9">
                          <a:extLst>
                            <a:ext uri="{FF2B5EF4-FFF2-40B4-BE49-F238E27FC236}">
                              <a16:creationId xmlns:a16="http://schemas.microsoft.com/office/drawing/2014/main" id="{6ABBEA39-D2A3-7DD0-74E6-A350ED5D82CE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8" y="3190724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23.8%</a:t>
                          </a:r>
                        </a:p>
                      </p:txBody>
                    </p:sp>
                    <p:sp>
                      <p:nvSpPr>
                        <p:cNvPr id="11" name="TextBox 10">
                          <a:extLst>
                            <a:ext uri="{FF2B5EF4-FFF2-40B4-BE49-F238E27FC236}">
                              <a16:creationId xmlns:a16="http://schemas.microsoft.com/office/drawing/2014/main" id="{BF413474-D724-6B2B-CEE9-ACAB2C3DF074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9" y="3847700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14.8%</a:t>
                          </a:r>
                        </a:p>
                      </p:txBody>
                    </p:sp>
                    <p:sp>
                      <p:nvSpPr>
                        <p:cNvPr id="12" name="TextBox 11">
                          <a:extLst>
                            <a:ext uri="{FF2B5EF4-FFF2-40B4-BE49-F238E27FC236}">
                              <a16:creationId xmlns:a16="http://schemas.microsoft.com/office/drawing/2014/main" id="{E8DC7E89-F1F3-38A2-7C89-B9370E2A7AE7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8" y="3527550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5.17%</a:t>
                          </a:r>
                        </a:p>
                      </p:txBody>
                    </p:sp>
                    <p:sp>
                      <p:nvSpPr>
                        <p:cNvPr id="13" name="TextBox 12">
                          <a:extLst>
                            <a:ext uri="{FF2B5EF4-FFF2-40B4-BE49-F238E27FC236}">
                              <a16:creationId xmlns:a16="http://schemas.microsoft.com/office/drawing/2014/main" id="{66F2E2EB-5A20-990A-E417-781A194D9B57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72" y="2520893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27.3%</a:t>
                          </a:r>
                        </a:p>
                      </p:txBody>
                    </p:sp>
                    <p:sp>
                      <p:nvSpPr>
                        <p:cNvPr id="14" name="TextBox 13">
                          <a:extLst>
                            <a:ext uri="{FF2B5EF4-FFF2-40B4-BE49-F238E27FC236}">
                              <a16:creationId xmlns:a16="http://schemas.microsoft.com/office/drawing/2014/main" id="{0F98E140-4D83-F87F-FCA5-A5199BD877CD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8" y="4535411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0.07%</a:t>
                          </a:r>
                        </a:p>
                      </p:txBody>
                    </p:sp>
                  </p:grpSp>
                </p:grpSp>
              </p:grp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BDA1289A-4430-9BF7-F977-93B938172185}"/>
                      </a:ext>
                    </a:extLst>
                  </p:cNvPr>
                  <p:cNvSpPr txBox="1"/>
                  <p:nvPr/>
                </p:nvSpPr>
                <p:spPr>
                  <a:xfrm>
                    <a:off x="8252600" y="769059"/>
                    <a:ext cx="3589646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Total drainage area: 5.5 km</a:t>
                    </a:r>
                    <a:r>
                      <a:rPr lang="en-US" sz="1600" baseline="300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2</a:t>
                    </a:r>
                  </a:p>
                  <a:p>
                    <a:r>
                      <a: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Elevation: 3748 m at Arikaree Glacier to 3352 m at Albion outlet</a:t>
                    </a:r>
                    <a:endParaRPr lang="en-US" sz="1600" baseline="30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grpSp>
                <p:nvGrpSpPr>
                  <p:cNvPr id="19" name="Group 18">
                    <a:extLst>
                      <a:ext uri="{FF2B5EF4-FFF2-40B4-BE49-F238E27FC236}">
                        <a16:creationId xmlns:a16="http://schemas.microsoft.com/office/drawing/2014/main" id="{3BB512AB-466A-BBD9-A258-7AB010909A64}"/>
                      </a:ext>
                    </a:extLst>
                  </p:cNvPr>
                  <p:cNvGrpSpPr/>
                  <p:nvPr/>
                </p:nvGrpSpPr>
                <p:grpSpPr>
                  <a:xfrm>
                    <a:off x="1605953" y="5512353"/>
                    <a:ext cx="6339509" cy="369332"/>
                    <a:chOff x="1842463" y="6318757"/>
                    <a:chExt cx="6339509" cy="369332"/>
                  </a:xfrm>
                </p:grpSpPr>
                <p:cxnSp>
                  <p:nvCxnSpPr>
                    <p:cNvPr id="20" name="Straight Arrow Connector 19">
                      <a:extLst>
                        <a:ext uri="{FF2B5EF4-FFF2-40B4-BE49-F238E27FC236}">
                          <a16:creationId xmlns:a16="http://schemas.microsoft.com/office/drawing/2014/main" id="{154F9667-B451-9007-9CE5-73B4902DBE1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1842463" y="6318757"/>
                      <a:ext cx="6339509" cy="0"/>
                    </a:xfrm>
                    <a:prstGeom prst="straightConnector1">
                      <a:avLst/>
                    </a:prstGeom>
                    <a:ln w="7620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717BFEB7-8980-7C7B-299C-EA7F594701E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163853" y="6318757"/>
                      <a:ext cx="169672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Flow direction</a:t>
                      </a:r>
                    </a:p>
                  </p:txBody>
                </p:sp>
              </p:grpSp>
            </p:grp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69871EAF-8269-EA80-11BA-A63C8A241CCE}"/>
                    </a:ext>
                  </a:extLst>
                </p:cNvPr>
                <p:cNvGrpSpPr/>
                <p:nvPr/>
              </p:nvGrpSpPr>
              <p:grpSpPr>
                <a:xfrm>
                  <a:off x="1127396" y="576205"/>
                  <a:ext cx="7010690" cy="2790865"/>
                  <a:chOff x="1395667" y="1318848"/>
                  <a:chExt cx="7010690" cy="2790865"/>
                </a:xfrm>
              </p:grpSpPr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20789F3F-66FD-56BF-ACD2-2B4CDA4B4E3D}"/>
                      </a:ext>
                    </a:extLst>
                  </p:cNvPr>
                  <p:cNvSpPr txBox="1"/>
                  <p:nvPr/>
                </p:nvSpPr>
                <p:spPr>
                  <a:xfrm>
                    <a:off x="2416267" y="1804477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90638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GL5</a:t>
                    </a: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D2FB0C6A-3570-1DE7-FA42-BCDF155AC1B2}"/>
                      </a:ext>
                    </a:extLst>
                  </p:cNvPr>
                  <p:cNvSpPr txBox="1"/>
                  <p:nvPr/>
                </p:nvSpPr>
                <p:spPr>
                  <a:xfrm>
                    <a:off x="4841444" y="1318848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9398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GL4</a:t>
                    </a: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51FC34F7-525B-8DE6-FB69-C6AA27A116CF}"/>
                      </a:ext>
                    </a:extLst>
                  </p:cNvPr>
                  <p:cNvSpPr txBox="1"/>
                  <p:nvPr/>
                </p:nvSpPr>
                <p:spPr>
                  <a:xfrm>
                    <a:off x="6144262" y="1374519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81C4E7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GL3</a:t>
                    </a: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9CCDDCFF-E970-1839-EFD6-91F7A80AD998}"/>
                      </a:ext>
                    </a:extLst>
                  </p:cNvPr>
                  <p:cNvSpPr txBox="1"/>
                  <p:nvPr/>
                </p:nvSpPr>
                <p:spPr>
                  <a:xfrm>
                    <a:off x="7332567" y="2088289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B5DDD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ALB</a:t>
                    </a:r>
                  </a:p>
                </p:txBody>
              </p: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FD024944-368C-D44B-09A3-AFFD6C88FF00}"/>
                      </a:ext>
                    </a:extLst>
                  </p:cNvPr>
                  <p:cNvGrpSpPr/>
                  <p:nvPr/>
                </p:nvGrpSpPr>
                <p:grpSpPr>
                  <a:xfrm>
                    <a:off x="1395667" y="3208306"/>
                    <a:ext cx="1169415" cy="901407"/>
                    <a:chOff x="1395667" y="3208306"/>
                    <a:chExt cx="1169415" cy="901407"/>
                  </a:xfrm>
                </p:grpSpPr>
                <p:cxnSp>
                  <p:nvCxnSpPr>
                    <p:cNvPr id="32" name="Straight Arrow Connector 31">
                      <a:extLst>
                        <a:ext uri="{FF2B5EF4-FFF2-40B4-BE49-F238E27FC236}">
                          <a16:creationId xmlns:a16="http://schemas.microsoft.com/office/drawing/2014/main" id="{3C5AD513-EAC2-5FE3-52F9-EE36364683B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842463" y="3208306"/>
                      <a:ext cx="291137" cy="400050"/>
                    </a:xfrm>
                    <a:prstGeom prst="straightConnector1">
                      <a:avLst/>
                    </a:prstGeom>
                    <a:ln w="28575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33" name="TextBox 32">
                      <a:extLst>
                        <a:ext uri="{FF2B5EF4-FFF2-40B4-BE49-F238E27FC236}">
                          <a16:creationId xmlns:a16="http://schemas.microsoft.com/office/drawing/2014/main" id="{B7F80281-8CED-18D3-BF03-37B9AB11A19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395667" y="3586493"/>
                      <a:ext cx="116941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Arikaree Glacier</a:t>
                      </a:r>
                    </a:p>
                  </p:txBody>
                </p:sp>
              </p:grpSp>
            </p:grpSp>
          </p:grpSp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C535D204-5D2A-14C9-77E3-53213D092EE4}"/>
                  </a:ext>
                </a:extLst>
              </p:cNvPr>
              <p:cNvSpPr/>
              <p:nvPr/>
            </p:nvSpPr>
            <p:spPr>
              <a:xfrm>
                <a:off x="2027208" y="2178752"/>
                <a:ext cx="69011" cy="77637"/>
              </a:xfrm>
              <a:prstGeom prst="ellipse">
                <a:avLst/>
              </a:prstGeom>
              <a:solidFill>
                <a:srgbClr val="FF69B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4E65D45-858C-551E-DC6F-8D5374E3183C}"/>
                </a:ext>
              </a:extLst>
            </p:cNvPr>
            <p:cNvSpPr txBox="1"/>
            <p:nvPr/>
          </p:nvSpPr>
          <p:spPr>
            <a:xfrm>
              <a:off x="1858590" y="1972483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953FBFF-85E8-2860-492E-3A1D27D03A8D}"/>
                </a:ext>
              </a:extLst>
            </p:cNvPr>
            <p:cNvSpPr txBox="1"/>
            <p:nvPr/>
          </p:nvSpPr>
          <p:spPr>
            <a:xfrm>
              <a:off x="3571788" y="1743586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702480E-712E-EB53-319D-1641ADC4C33B}"/>
                </a:ext>
              </a:extLst>
            </p:cNvPr>
            <p:cNvSpPr txBox="1"/>
            <p:nvPr/>
          </p:nvSpPr>
          <p:spPr>
            <a:xfrm>
              <a:off x="3986512" y="1589697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58B4145-1CC2-0E7E-6697-6EA65CA94A6E}"/>
                </a:ext>
              </a:extLst>
            </p:cNvPr>
            <p:cNvSpPr txBox="1"/>
            <p:nvPr/>
          </p:nvSpPr>
          <p:spPr>
            <a:xfrm>
              <a:off x="4714556" y="1624119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5C87E9E-4443-66AD-0CFE-63C50E1EAD85}"/>
                </a:ext>
              </a:extLst>
            </p:cNvPr>
            <p:cNvSpPr txBox="1"/>
            <p:nvPr/>
          </p:nvSpPr>
          <p:spPr>
            <a:xfrm>
              <a:off x="4963531" y="1377446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BBF29EC-D936-DF78-D105-7A10B13E4AD2}"/>
                </a:ext>
              </a:extLst>
            </p:cNvPr>
            <p:cNvSpPr txBox="1"/>
            <p:nvPr/>
          </p:nvSpPr>
          <p:spPr>
            <a:xfrm>
              <a:off x="5420653" y="1338482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72EE62A-2DA0-2C49-0C84-A8169D3AFAA1}"/>
                </a:ext>
              </a:extLst>
            </p:cNvPr>
            <p:cNvSpPr txBox="1"/>
            <p:nvPr/>
          </p:nvSpPr>
          <p:spPr>
            <a:xfrm>
              <a:off x="3251735" y="1948612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568C286-A32D-863B-E7A8-C878F232217D}"/>
                </a:ext>
              </a:extLst>
            </p:cNvPr>
            <p:cNvSpPr txBox="1"/>
            <p:nvPr/>
          </p:nvSpPr>
          <p:spPr>
            <a:xfrm>
              <a:off x="5717417" y="1960126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26698F3-F0ED-70C9-7D6A-D4553563E849}"/>
                </a:ext>
              </a:extLst>
            </p:cNvPr>
            <p:cNvSpPr txBox="1"/>
            <p:nvPr/>
          </p:nvSpPr>
          <p:spPr>
            <a:xfrm>
              <a:off x="5420653" y="2267903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3454729-8B29-5CF6-4A1F-64E3626D57EC}"/>
                </a:ext>
              </a:extLst>
            </p:cNvPr>
            <p:cNvSpPr txBox="1"/>
            <p:nvPr/>
          </p:nvSpPr>
          <p:spPr>
            <a:xfrm>
              <a:off x="5874899" y="2313820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1F1D677-3D14-C14F-1D5D-3E1FAFF111B4}"/>
                </a:ext>
              </a:extLst>
            </p:cNvPr>
            <p:cNvSpPr txBox="1"/>
            <p:nvPr/>
          </p:nvSpPr>
          <p:spPr>
            <a:xfrm>
              <a:off x="6096000" y="2621597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0F9A960-3CBA-6DC9-68C8-2FF539380FD0}"/>
                </a:ext>
              </a:extLst>
            </p:cNvPr>
            <p:cNvSpPr txBox="1"/>
            <p:nvPr/>
          </p:nvSpPr>
          <p:spPr>
            <a:xfrm>
              <a:off x="6508134" y="3214251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5B48C38-FC93-46CA-6CEC-93B316B267BD}"/>
                </a:ext>
              </a:extLst>
            </p:cNvPr>
            <p:cNvSpPr txBox="1"/>
            <p:nvPr/>
          </p:nvSpPr>
          <p:spPr>
            <a:xfrm>
              <a:off x="7174184" y="2682197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458AD6A-A152-24D1-7278-63A42567F8E2}"/>
                </a:ext>
              </a:extLst>
            </p:cNvPr>
            <p:cNvSpPr txBox="1"/>
            <p:nvPr/>
          </p:nvSpPr>
          <p:spPr>
            <a:xfrm>
              <a:off x="7183316" y="3275111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8C35DC4-49CC-E6DB-F41D-2AE76B0AC07C}"/>
                </a:ext>
              </a:extLst>
            </p:cNvPr>
            <p:cNvSpPr txBox="1"/>
            <p:nvPr/>
          </p:nvSpPr>
          <p:spPr>
            <a:xfrm>
              <a:off x="7487097" y="3611604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1318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2D92314E-069E-5089-EB12-B92641FAB612}"/>
              </a:ext>
            </a:extLst>
          </p:cNvPr>
          <p:cNvGrpSpPr/>
          <p:nvPr/>
        </p:nvGrpSpPr>
        <p:grpSpPr>
          <a:xfrm>
            <a:off x="1565980" y="457194"/>
            <a:ext cx="8354587" cy="5943612"/>
            <a:chOff x="1565980" y="457194"/>
            <a:chExt cx="8354587" cy="594361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8EBC0D5-5DE8-4B07-9A2D-FA4DCB1ACA20}"/>
                </a:ext>
              </a:extLst>
            </p:cNvPr>
            <p:cNvGrpSpPr/>
            <p:nvPr/>
          </p:nvGrpSpPr>
          <p:grpSpPr>
            <a:xfrm>
              <a:off x="1565980" y="457194"/>
              <a:ext cx="8354587" cy="5943612"/>
              <a:chOff x="2209792" y="457194"/>
              <a:chExt cx="8354587" cy="5943612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3331561-875E-F41C-A4E3-02DD4F917F96}"/>
                  </a:ext>
                </a:extLst>
              </p:cNvPr>
              <p:cNvGrpSpPr/>
              <p:nvPr/>
            </p:nvGrpSpPr>
            <p:grpSpPr>
              <a:xfrm>
                <a:off x="2209792" y="457194"/>
                <a:ext cx="8354587" cy="5943612"/>
                <a:chOff x="2209792" y="457194"/>
                <a:chExt cx="8354587" cy="5943612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6E90D0E7-6640-82C7-B02B-48A092442935}"/>
                    </a:ext>
                  </a:extLst>
                </p:cNvPr>
                <p:cNvGrpSpPr/>
                <p:nvPr/>
              </p:nvGrpSpPr>
              <p:grpSpPr>
                <a:xfrm>
                  <a:off x="2209792" y="457194"/>
                  <a:ext cx="7772416" cy="5943612"/>
                  <a:chOff x="2209792" y="457194"/>
                  <a:chExt cx="7772416" cy="5943612"/>
                </a:xfrm>
              </p:grpSpPr>
              <p:pic>
                <p:nvPicPr>
                  <p:cNvPr id="5" name="Picture 4">
                    <a:extLst>
                      <a:ext uri="{FF2B5EF4-FFF2-40B4-BE49-F238E27FC236}">
                        <a16:creationId xmlns:a16="http://schemas.microsoft.com/office/drawing/2014/main" id="{5E9578BE-20CC-5009-CB73-3CC94B744BB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/>
                </p:blipFill>
                <p:spPr>
                  <a:xfrm>
                    <a:off x="2209792" y="457194"/>
                    <a:ext cx="7772416" cy="5943612"/>
                  </a:xfrm>
                  <a:prstGeom prst="rect">
                    <a:avLst/>
                  </a:prstGeom>
                </p:spPr>
              </p:pic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4271253F-DFDA-22EA-4597-03288F261709}"/>
                      </a:ext>
                    </a:extLst>
                  </p:cNvPr>
                  <p:cNvGrpSpPr/>
                  <p:nvPr/>
                </p:nvGrpSpPr>
                <p:grpSpPr>
                  <a:xfrm>
                    <a:off x="3867995" y="739805"/>
                    <a:ext cx="4818242" cy="4835301"/>
                    <a:chOff x="3867995" y="739805"/>
                    <a:chExt cx="4818242" cy="4835301"/>
                  </a:xfrm>
                </p:grpSpPr>
                <p:sp>
                  <p:nvSpPr>
                    <p:cNvPr id="6" name="TextBox 5">
                      <a:extLst>
                        <a:ext uri="{FF2B5EF4-FFF2-40B4-BE49-F238E27FC236}">
                          <a16:creationId xmlns:a16="http://schemas.microsoft.com/office/drawing/2014/main" id="{438ADE61-7B19-CEF3-8AD5-2126BDB3F6E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34814" y="739805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7" name="TextBox 6">
                      <a:extLst>
                        <a:ext uri="{FF2B5EF4-FFF2-40B4-BE49-F238E27FC236}">
                          <a16:creationId xmlns:a16="http://schemas.microsoft.com/office/drawing/2014/main" id="{30BF1ED8-0B93-0A4F-94AD-B4592510B1C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75447" y="746068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8" name="TextBox 7">
                      <a:extLst>
                        <a:ext uri="{FF2B5EF4-FFF2-40B4-BE49-F238E27FC236}">
                          <a16:creationId xmlns:a16="http://schemas.microsoft.com/office/drawing/2014/main" id="{5E3AF389-0D1C-1B14-8608-D2E52FB059C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931626" y="746067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ab</a:t>
                      </a:r>
                    </a:p>
                  </p:txBody>
                </p:sp>
                <p:sp>
                  <p:nvSpPr>
                    <p:cNvPr id="9" name="TextBox 8">
                      <a:extLst>
                        <a:ext uri="{FF2B5EF4-FFF2-40B4-BE49-F238E27FC236}">
                          <a16:creationId xmlns:a16="http://schemas.microsoft.com/office/drawing/2014/main" id="{F802403F-4551-84A3-3979-0C4F75B0C0C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67996" y="1885663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0" name="TextBox 9">
                      <a:extLst>
                        <a:ext uri="{FF2B5EF4-FFF2-40B4-BE49-F238E27FC236}">
                          <a16:creationId xmlns:a16="http://schemas.microsoft.com/office/drawing/2014/main" id="{DE4175F3-6D26-4388-3EE1-43CE97EB254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68623" y="1885664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1" name="TextBox 10">
                      <a:extLst>
                        <a:ext uri="{FF2B5EF4-FFF2-40B4-BE49-F238E27FC236}">
                          <a16:creationId xmlns:a16="http://schemas.microsoft.com/office/drawing/2014/main" id="{D6F67DD0-43FE-30A1-02E6-FB8EE90D5AA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06690" y="1885663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2" name="TextBox 11">
                      <a:extLst>
                        <a:ext uri="{FF2B5EF4-FFF2-40B4-BE49-F238E27FC236}">
                          <a16:creationId xmlns:a16="http://schemas.microsoft.com/office/drawing/2014/main" id="{841F735F-D14F-3194-2A69-700CAFBA8E9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67995" y="3025259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13" name="TextBox 12">
                      <a:extLst>
                        <a:ext uri="{FF2B5EF4-FFF2-40B4-BE49-F238E27FC236}">
                          <a16:creationId xmlns:a16="http://schemas.microsoft.com/office/drawing/2014/main" id="{DAE09E32-B4C0-DB76-E105-8C1662B8725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68623" y="3025259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47469E2E-B72E-8680-AA6C-EC2F30DAD4C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931625" y="3028671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BBCB6D0B-1CB3-D4CF-F930-84FB8D79782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49883" y="4173941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16" name="TextBox 15">
                      <a:extLst>
                        <a:ext uri="{FF2B5EF4-FFF2-40B4-BE49-F238E27FC236}">
                          <a16:creationId xmlns:a16="http://schemas.microsoft.com/office/drawing/2014/main" id="{F3965E50-1CE7-FB15-E028-9674D211BA0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68623" y="4172228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8F0AB065-5F0C-C22E-7A59-448825A1210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06690" y="4168267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34A35F84-C6FF-AA17-65FE-FA915B51C85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49883" y="5322623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919F5AE9-A538-EAB3-32D5-481CE9F8659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68622" y="5319193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9553598D-AE6B-4EBA-4B67-26B47F3DBD4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975415" y="5319193"/>
                      <a:ext cx="586853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p:txBody>
                </p:sp>
              </p:grpSp>
            </p:grp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02D2F6E3-24DA-BEAA-21E2-4BE7D21A1B8C}"/>
                    </a:ext>
                  </a:extLst>
                </p:cNvPr>
                <p:cNvSpPr/>
                <p:nvPr/>
              </p:nvSpPr>
              <p:spPr>
                <a:xfrm>
                  <a:off x="8750488" y="4483088"/>
                  <a:ext cx="114300" cy="103517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" name="Diamond 2">
                  <a:extLst>
                    <a:ext uri="{FF2B5EF4-FFF2-40B4-BE49-F238E27FC236}">
                      <a16:creationId xmlns:a16="http://schemas.microsoft.com/office/drawing/2014/main" id="{F7C3665C-988E-2787-5B90-1DE91299BD40}"/>
                    </a:ext>
                  </a:extLst>
                </p:cNvPr>
                <p:cNvSpPr/>
                <p:nvPr/>
              </p:nvSpPr>
              <p:spPr>
                <a:xfrm>
                  <a:off x="8734859" y="4715205"/>
                  <a:ext cx="159141" cy="140320"/>
                </a:xfrm>
                <a:prstGeom prst="diamond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89489F2F-0AA5-48F9-23B8-9616E8FC2D62}"/>
                    </a:ext>
                  </a:extLst>
                </p:cNvPr>
                <p:cNvSpPr txBox="1"/>
                <p:nvPr/>
              </p:nvSpPr>
              <p:spPr>
                <a:xfrm>
                  <a:off x="8836021" y="4661319"/>
                  <a:ext cx="172835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Stream and network differ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DFCA712C-80FC-2B3C-BE01-A68A7B0C2AFD}"/>
                    </a:ext>
                  </a:extLst>
                </p:cNvPr>
                <p:cNvSpPr txBox="1"/>
                <p:nvPr/>
              </p:nvSpPr>
              <p:spPr>
                <a:xfrm>
                  <a:off x="8836021" y="4407889"/>
                  <a:ext cx="1542410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lake and network differ</a:t>
                  </a:r>
                </a:p>
              </p:txBody>
            </p:sp>
          </p:grp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BEB9FD8-0EF5-25B5-D5D6-4B87F102A071}"/>
                  </a:ext>
                </a:extLst>
              </p:cNvPr>
              <p:cNvSpPr/>
              <p:nvPr/>
            </p:nvSpPr>
            <p:spPr>
              <a:xfrm>
                <a:off x="3862724" y="5390544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EB09937-2563-F1FB-FD4F-BA8748E67BD7}"/>
                  </a:ext>
                </a:extLst>
              </p:cNvPr>
              <p:cNvSpPr/>
              <p:nvPr/>
            </p:nvSpPr>
            <p:spPr>
              <a:xfrm>
                <a:off x="5911472" y="1957014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74D4959-604A-103E-2391-74E432C6D9D4}"/>
                  </a:ext>
                </a:extLst>
              </p:cNvPr>
              <p:cNvSpPr/>
              <p:nvPr/>
            </p:nvSpPr>
            <p:spPr>
              <a:xfrm>
                <a:off x="5911472" y="4245293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0B9262A-2AD3-D4B5-9214-58E134A25B0B}"/>
                  </a:ext>
                </a:extLst>
              </p:cNvPr>
              <p:cNvSpPr/>
              <p:nvPr/>
            </p:nvSpPr>
            <p:spPr>
              <a:xfrm>
                <a:off x="3865758" y="4245293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7B6DF49A-0C95-694F-F41B-1C088FB91A35}"/>
                  </a:ext>
                </a:extLst>
              </p:cNvPr>
              <p:cNvSpPr/>
              <p:nvPr/>
            </p:nvSpPr>
            <p:spPr>
              <a:xfrm>
                <a:off x="3810845" y="1962437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683074D-DD87-7D4E-B1BA-6E2E91E315BB}"/>
                  </a:ext>
                </a:extLst>
              </p:cNvPr>
              <p:cNvSpPr/>
              <p:nvPr/>
            </p:nvSpPr>
            <p:spPr>
              <a:xfrm>
                <a:off x="7940956" y="1954762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9C21A32-644A-679D-B190-DEAE003A8BEF}"/>
                  </a:ext>
                </a:extLst>
              </p:cNvPr>
              <p:cNvSpPr/>
              <p:nvPr/>
            </p:nvSpPr>
            <p:spPr>
              <a:xfrm>
                <a:off x="5911472" y="820550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A6DEF689-E36C-AD5B-ADFF-C817CDA6BBE4}"/>
                </a:ext>
              </a:extLst>
            </p:cNvPr>
            <p:cNvGrpSpPr/>
            <p:nvPr/>
          </p:nvGrpSpPr>
          <p:grpSpPr>
            <a:xfrm>
              <a:off x="3034229" y="805217"/>
              <a:ext cx="4367884" cy="4713729"/>
              <a:chOff x="3034229" y="805217"/>
              <a:chExt cx="4367884" cy="4713729"/>
            </a:xfrm>
          </p:grpSpPr>
          <p:sp>
            <p:nvSpPr>
              <p:cNvPr id="36" name="Diamond 35">
                <a:extLst>
                  <a:ext uri="{FF2B5EF4-FFF2-40B4-BE49-F238E27FC236}">
                    <a16:creationId xmlns:a16="http://schemas.microsoft.com/office/drawing/2014/main" id="{71ED23D1-F0F6-F9DC-F254-F80F851493C8}"/>
                  </a:ext>
                </a:extLst>
              </p:cNvPr>
              <p:cNvSpPr/>
              <p:nvPr/>
            </p:nvSpPr>
            <p:spPr>
              <a:xfrm>
                <a:off x="5222819" y="5378626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Diamond 36">
                <a:extLst>
                  <a:ext uri="{FF2B5EF4-FFF2-40B4-BE49-F238E27FC236}">
                    <a16:creationId xmlns:a16="http://schemas.microsoft.com/office/drawing/2014/main" id="{C94A9052-AF38-6443-FFFD-6A647CF18A08}"/>
                  </a:ext>
                </a:extLst>
              </p:cNvPr>
              <p:cNvSpPr/>
              <p:nvPr/>
            </p:nvSpPr>
            <p:spPr>
              <a:xfrm>
                <a:off x="5088039" y="4232019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Diamond 37">
                <a:extLst>
                  <a:ext uri="{FF2B5EF4-FFF2-40B4-BE49-F238E27FC236}">
                    <a16:creationId xmlns:a16="http://schemas.microsoft.com/office/drawing/2014/main" id="{029DAD8C-D737-AD7D-C692-A64B10EEEE31}"/>
                  </a:ext>
                </a:extLst>
              </p:cNvPr>
              <p:cNvSpPr/>
              <p:nvPr/>
            </p:nvSpPr>
            <p:spPr>
              <a:xfrm>
                <a:off x="3034229" y="4232019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Diamond 38">
                <a:extLst>
                  <a:ext uri="{FF2B5EF4-FFF2-40B4-BE49-F238E27FC236}">
                    <a16:creationId xmlns:a16="http://schemas.microsoft.com/office/drawing/2014/main" id="{1C15F47D-3A6E-901D-F162-4B5799F6D21E}"/>
                  </a:ext>
                </a:extLst>
              </p:cNvPr>
              <p:cNvSpPr/>
              <p:nvPr/>
            </p:nvSpPr>
            <p:spPr>
              <a:xfrm>
                <a:off x="7100470" y="1944035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Diamond 39">
                <a:extLst>
                  <a:ext uri="{FF2B5EF4-FFF2-40B4-BE49-F238E27FC236}">
                    <a16:creationId xmlns:a16="http://schemas.microsoft.com/office/drawing/2014/main" id="{4314A1E3-B5D1-A550-DDC4-6BA7CAF23EA8}"/>
                  </a:ext>
                </a:extLst>
              </p:cNvPr>
              <p:cNvSpPr/>
              <p:nvPr/>
            </p:nvSpPr>
            <p:spPr>
              <a:xfrm>
                <a:off x="5088040" y="1944296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Diamond 40">
                <a:extLst>
                  <a:ext uri="{FF2B5EF4-FFF2-40B4-BE49-F238E27FC236}">
                    <a16:creationId xmlns:a16="http://schemas.microsoft.com/office/drawing/2014/main" id="{9FF01C8D-A74D-3699-D1EF-B8A0D2BCF6D6}"/>
                  </a:ext>
                </a:extLst>
              </p:cNvPr>
              <p:cNvSpPr/>
              <p:nvPr/>
            </p:nvSpPr>
            <p:spPr>
              <a:xfrm>
                <a:off x="5088040" y="805217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Diamond 25">
                <a:extLst>
                  <a:ext uri="{FF2B5EF4-FFF2-40B4-BE49-F238E27FC236}">
                    <a16:creationId xmlns:a16="http://schemas.microsoft.com/office/drawing/2014/main" id="{3AC78D06-29CA-8E49-C15E-452896301714}"/>
                  </a:ext>
                </a:extLst>
              </p:cNvPr>
              <p:cNvSpPr/>
              <p:nvPr/>
            </p:nvSpPr>
            <p:spPr>
              <a:xfrm>
                <a:off x="7242972" y="5378626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5071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EDB9B89-F836-61FA-0FC6-B7D294F9554A}"/>
              </a:ext>
            </a:extLst>
          </p:cNvPr>
          <p:cNvGrpSpPr/>
          <p:nvPr/>
        </p:nvGrpSpPr>
        <p:grpSpPr>
          <a:xfrm>
            <a:off x="2209792" y="826564"/>
            <a:ext cx="7772416" cy="5117041"/>
            <a:chOff x="2209792" y="826564"/>
            <a:chExt cx="7772416" cy="511704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CBC6F37-1FBF-D2A9-2379-9A6886FBA024}"/>
                </a:ext>
              </a:extLst>
            </p:cNvPr>
            <p:cNvGrpSpPr/>
            <p:nvPr/>
          </p:nvGrpSpPr>
          <p:grpSpPr>
            <a:xfrm>
              <a:off x="2209792" y="826564"/>
              <a:ext cx="7772416" cy="5117041"/>
              <a:chOff x="2209792" y="826564"/>
              <a:chExt cx="7772416" cy="5117041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2654DC9D-5034-7CD3-80B7-B087DFC936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209792" y="914395"/>
                <a:ext cx="7772416" cy="5029210"/>
              </a:xfrm>
              <a:prstGeom prst="rect">
                <a:avLst/>
              </a:prstGeom>
            </p:spPr>
          </p:pic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D48AC33E-1890-458B-7AC1-EFC2AFCC9503}"/>
                  </a:ext>
                </a:extLst>
              </p:cNvPr>
              <p:cNvGrpSpPr/>
              <p:nvPr/>
            </p:nvGrpSpPr>
            <p:grpSpPr>
              <a:xfrm>
                <a:off x="2522003" y="826564"/>
                <a:ext cx="4914876" cy="1775229"/>
                <a:chOff x="4887134" y="1890433"/>
                <a:chExt cx="4914876" cy="1775229"/>
              </a:xfrm>
            </p:grpSpPr>
            <p:pic>
              <p:nvPicPr>
                <p:cNvPr id="5" name="Picture 4" descr="A diagram of a tre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25E1ECBE-3DC0-6139-828A-84B95A3F2F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5103" t="28866" r="1746" b="38373"/>
                <a:stretch/>
              </p:blipFill>
              <p:spPr>
                <a:xfrm>
                  <a:off x="8689647" y="1890433"/>
                  <a:ext cx="1112363" cy="1348034"/>
                </a:xfrm>
                <a:prstGeom prst="rect">
                  <a:avLst/>
                </a:prstGeom>
              </p:spPr>
            </p:pic>
            <p:pic>
              <p:nvPicPr>
                <p:cNvPr id="6" name="Picture 5" descr="A diagram of a tre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8595A365-4472-5E3B-3557-92D6BFA4D5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7224" r="86245" b="31768"/>
                <a:stretch/>
              </p:blipFill>
              <p:spPr>
                <a:xfrm>
                  <a:off x="4887134" y="1978264"/>
                  <a:ext cx="1163434" cy="1687398"/>
                </a:xfrm>
                <a:prstGeom prst="rect">
                  <a:avLst/>
                </a:prstGeom>
              </p:spPr>
            </p:pic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B91E22D-86FD-2BD6-BD1B-C1999BDBD8C9}"/>
                </a:ext>
              </a:extLst>
            </p:cNvPr>
            <p:cNvSpPr txBox="1"/>
            <p:nvPr/>
          </p:nvSpPr>
          <p:spPr>
            <a:xfrm>
              <a:off x="2365166" y="914395"/>
              <a:ext cx="726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a)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9F38242-FCC1-D120-1DDA-86DCBD2423F0}"/>
                </a:ext>
              </a:extLst>
            </p:cNvPr>
            <p:cNvSpPr txBox="1"/>
            <p:nvPr/>
          </p:nvSpPr>
          <p:spPr>
            <a:xfrm>
              <a:off x="6180843" y="914395"/>
              <a:ext cx="726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6715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434E74E-88E1-2116-9EDB-11BACDBA4CAD}"/>
              </a:ext>
            </a:extLst>
          </p:cNvPr>
          <p:cNvGrpSpPr/>
          <p:nvPr/>
        </p:nvGrpSpPr>
        <p:grpSpPr>
          <a:xfrm>
            <a:off x="152146" y="0"/>
            <a:ext cx="9816887" cy="6857999"/>
            <a:chOff x="152146" y="0"/>
            <a:chExt cx="9816887" cy="68579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C29B49-D518-5F33-9D07-45C795004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52146" y="0"/>
              <a:ext cx="8471647" cy="6857999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13848D9-DB71-C2A8-21BB-188F6A8E0A0F}"/>
                </a:ext>
              </a:extLst>
            </p:cNvPr>
            <p:cNvGrpSpPr/>
            <p:nvPr/>
          </p:nvGrpSpPr>
          <p:grpSpPr>
            <a:xfrm>
              <a:off x="8511650" y="1370520"/>
              <a:ext cx="1457383" cy="3544715"/>
              <a:chOff x="8511650" y="1370520"/>
              <a:chExt cx="1457383" cy="3544715"/>
            </a:xfrm>
          </p:grpSpPr>
          <p:pic>
            <p:nvPicPr>
              <p:cNvPr id="6" name="Picture 5" descr="A diagram of a tree&#10;&#10;Description automatically generated with medium confidence">
                <a:extLst>
                  <a:ext uri="{FF2B5EF4-FFF2-40B4-BE49-F238E27FC236}">
                    <a16:creationId xmlns:a16="http://schemas.microsoft.com/office/drawing/2014/main" id="{F81F74B6-FFEB-4977-852E-F953AA7D7B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5103" t="28866" r="1746" b="38373"/>
              <a:stretch/>
            </p:blipFill>
            <p:spPr>
              <a:xfrm>
                <a:off x="8511650" y="1370520"/>
                <a:ext cx="1112363" cy="1348034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D57716E-5F30-A8AC-46EC-212C7B737576}"/>
                  </a:ext>
                </a:extLst>
              </p:cNvPr>
              <p:cNvSpPr txBox="1"/>
              <p:nvPr/>
            </p:nvSpPr>
            <p:spPr>
              <a:xfrm>
                <a:off x="8623793" y="2863112"/>
                <a:ext cx="1345240" cy="9002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Seasonal slope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global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baseflow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spring snowmelt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falling limb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B7168FC-A710-DA7F-E132-31642783D7A0}"/>
                  </a:ext>
                </a:extLst>
              </p:cNvPr>
              <p:cNvCxnSpPr/>
              <p:nvPr/>
            </p:nvCxnSpPr>
            <p:spPr>
              <a:xfrm flipV="1">
                <a:off x="8757280" y="3097963"/>
                <a:ext cx="114300" cy="95416"/>
              </a:xfrm>
              <a:prstGeom prst="line">
                <a:avLst/>
              </a:prstGeom>
              <a:ln w="28575">
                <a:solidFill>
                  <a:srgbClr val="7F7F7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4478A894-D569-E779-D2ED-05F41101BEAE}"/>
                  </a:ext>
                </a:extLst>
              </p:cNvPr>
              <p:cNvCxnSpPr/>
              <p:nvPr/>
            </p:nvCxnSpPr>
            <p:spPr>
              <a:xfrm flipV="1">
                <a:off x="8757280" y="3265527"/>
                <a:ext cx="114300" cy="95416"/>
              </a:xfrm>
              <a:prstGeom prst="line">
                <a:avLst/>
              </a:prstGeom>
              <a:ln w="28575">
                <a:solidFill>
                  <a:srgbClr val="00008B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E4E20E86-79CC-A593-F140-4990E4378AD4}"/>
                  </a:ext>
                </a:extLst>
              </p:cNvPr>
              <p:cNvCxnSpPr/>
              <p:nvPr/>
            </p:nvCxnSpPr>
            <p:spPr>
              <a:xfrm flipV="1">
                <a:off x="8757280" y="3428645"/>
                <a:ext cx="114300" cy="95416"/>
              </a:xfrm>
              <a:prstGeom prst="line">
                <a:avLst/>
              </a:prstGeom>
              <a:ln w="28575">
                <a:solidFill>
                  <a:srgbClr val="548B54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591FF45A-7C65-7616-9AA5-D88A9A05876D}"/>
                  </a:ext>
                </a:extLst>
              </p:cNvPr>
              <p:cNvCxnSpPr/>
              <p:nvPr/>
            </p:nvCxnSpPr>
            <p:spPr>
              <a:xfrm flipV="1">
                <a:off x="8743697" y="3591763"/>
                <a:ext cx="114300" cy="95416"/>
              </a:xfrm>
              <a:prstGeom prst="line">
                <a:avLst/>
              </a:prstGeom>
              <a:ln w="28575">
                <a:solidFill>
                  <a:srgbClr val="CD9B1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3B1E0307-278A-6097-AE1A-8108BB147F6C}"/>
                  </a:ext>
                </a:extLst>
              </p:cNvPr>
              <p:cNvGrpSpPr/>
              <p:nvPr/>
            </p:nvGrpSpPr>
            <p:grpSpPr>
              <a:xfrm>
                <a:off x="8734859" y="4152031"/>
                <a:ext cx="697800" cy="763204"/>
                <a:chOff x="8734859" y="4152031"/>
                <a:chExt cx="697800" cy="763204"/>
              </a:xfrm>
            </p:grpSpPr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A562C830-F04E-4F31-FBB4-22970384BAB3}"/>
                    </a:ext>
                  </a:extLst>
                </p:cNvPr>
                <p:cNvSpPr/>
                <p:nvPr/>
              </p:nvSpPr>
              <p:spPr>
                <a:xfrm>
                  <a:off x="8757280" y="4235570"/>
                  <a:ext cx="100717" cy="103517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F38A9EFE-581D-C6FE-7697-35852BF01A17}"/>
                    </a:ext>
                  </a:extLst>
                </p:cNvPr>
                <p:cNvSpPr/>
                <p:nvPr/>
              </p:nvSpPr>
              <p:spPr>
                <a:xfrm>
                  <a:off x="8750488" y="4483088"/>
                  <a:ext cx="114300" cy="103517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Diamond 13">
                  <a:extLst>
                    <a:ext uri="{FF2B5EF4-FFF2-40B4-BE49-F238E27FC236}">
                      <a16:creationId xmlns:a16="http://schemas.microsoft.com/office/drawing/2014/main" id="{24E13F9D-4E6A-6649-26D3-5517C4ABC4A2}"/>
                    </a:ext>
                  </a:extLst>
                </p:cNvPr>
                <p:cNvSpPr/>
                <p:nvPr/>
              </p:nvSpPr>
              <p:spPr>
                <a:xfrm>
                  <a:off x="8734859" y="4715205"/>
                  <a:ext cx="159141" cy="140320"/>
                </a:xfrm>
                <a:prstGeom prst="diamond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E2DD4D32-2B2F-CD80-17B0-41AE7D016A22}"/>
                    </a:ext>
                  </a:extLst>
                </p:cNvPr>
                <p:cNvSpPr txBox="1"/>
                <p:nvPr/>
              </p:nvSpPr>
              <p:spPr>
                <a:xfrm>
                  <a:off x="8800847" y="4152031"/>
                  <a:ext cx="583814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glacier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AEF604B-5A1E-7615-CB3F-894629CD6248}"/>
                    </a:ext>
                  </a:extLst>
                </p:cNvPr>
                <p:cNvSpPr txBox="1"/>
                <p:nvPr/>
              </p:nvSpPr>
              <p:spPr>
                <a:xfrm>
                  <a:off x="8836021" y="4661319"/>
                  <a:ext cx="59663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stream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8D5CC55-8A12-8652-9A49-F80904BFE54E}"/>
                    </a:ext>
                  </a:extLst>
                </p:cNvPr>
                <p:cNvSpPr txBox="1"/>
                <p:nvPr/>
              </p:nvSpPr>
              <p:spPr>
                <a:xfrm>
                  <a:off x="8836021" y="4407889"/>
                  <a:ext cx="433132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lake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22857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C1E63-FA34-F222-FB30-3C4BCBA57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EE8BA1D-AC00-8696-1D95-29476D9B8871}"/>
              </a:ext>
            </a:extLst>
          </p:cNvPr>
          <p:cNvGrpSpPr/>
          <p:nvPr/>
        </p:nvGrpSpPr>
        <p:grpSpPr>
          <a:xfrm>
            <a:off x="372864" y="1369899"/>
            <a:ext cx="5943612" cy="4114808"/>
            <a:chOff x="1260888" y="1371596"/>
            <a:chExt cx="5943612" cy="411480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6B0DCC9-4247-7E95-26A5-99B304E24897}"/>
                </a:ext>
              </a:extLst>
            </p:cNvPr>
            <p:cNvGrpSpPr/>
            <p:nvPr/>
          </p:nvGrpSpPr>
          <p:grpSpPr>
            <a:xfrm>
              <a:off x="1260888" y="1371596"/>
              <a:ext cx="5943612" cy="4114808"/>
              <a:chOff x="1260888" y="1371596"/>
              <a:chExt cx="5943612" cy="4114808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86611896-42CA-0AD7-6033-776298440D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60888" y="1371596"/>
                <a:ext cx="5943612" cy="4114808"/>
              </a:xfrm>
              <a:prstGeom prst="rect">
                <a:avLst/>
              </a:prstGeom>
            </p:spPr>
          </p:pic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BED80623-D3C8-E6B9-4E4E-B7A857B977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9131" y="2526507"/>
                <a:ext cx="254794" cy="9763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C0542FF3-7F08-246C-CE00-9E1DF8292C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9131" y="2307432"/>
                <a:ext cx="254794" cy="97631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01F2714-4EDC-666E-2C80-9409C0822D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9131" y="2745582"/>
                <a:ext cx="254794" cy="97631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1E8CE0D-3738-DDBB-FCFC-9C535F12E6F0}"/>
                </a:ext>
              </a:extLst>
            </p:cNvPr>
            <p:cNvSpPr/>
            <p:nvPr/>
          </p:nvSpPr>
          <p:spPr>
            <a:xfrm>
              <a:off x="6159131" y="2022764"/>
              <a:ext cx="583414" cy="1632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75271D9-6C98-BDF2-0E3F-A86D8AC8EBB2}"/>
              </a:ext>
            </a:extLst>
          </p:cNvPr>
          <p:cNvGrpSpPr/>
          <p:nvPr/>
        </p:nvGrpSpPr>
        <p:grpSpPr>
          <a:xfrm>
            <a:off x="7860964" y="610136"/>
            <a:ext cx="3092852" cy="5634334"/>
            <a:chOff x="8450049" y="610136"/>
            <a:chExt cx="3092852" cy="563433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CB9156E-84E0-7E43-F510-F5B1DB89FCEF}"/>
                </a:ext>
              </a:extLst>
            </p:cNvPr>
            <p:cNvGrpSpPr/>
            <p:nvPr/>
          </p:nvGrpSpPr>
          <p:grpSpPr>
            <a:xfrm>
              <a:off x="8450049" y="610136"/>
              <a:ext cx="2311632" cy="5634334"/>
              <a:chOff x="8212657" y="1102751"/>
              <a:chExt cx="2311632" cy="563433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8295D770-643B-9B81-7BD1-7BA614EC76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" r="23576"/>
              <a:stretch/>
            </p:blipFill>
            <p:spPr>
              <a:xfrm>
                <a:off x="8387891" y="4848672"/>
                <a:ext cx="2083752" cy="1888413"/>
              </a:xfrm>
              <a:prstGeom prst="rect">
                <a:avLst/>
              </a:prstGeom>
            </p:spPr>
          </p:pic>
          <p:pic>
            <p:nvPicPr>
              <p:cNvPr id="6" name="Picture 5" descr="A graph with red and blue squares&#10;&#10;Description automatically generated">
                <a:extLst>
                  <a:ext uri="{FF2B5EF4-FFF2-40B4-BE49-F238E27FC236}">
                    <a16:creationId xmlns:a16="http://schemas.microsoft.com/office/drawing/2014/main" id="{886FE15E-2181-4BA2-06BB-75A004A219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2337"/>
              <a:stretch/>
            </p:blipFill>
            <p:spPr>
              <a:xfrm>
                <a:off x="8387785" y="3051625"/>
                <a:ext cx="2083752" cy="1857508"/>
              </a:xfrm>
              <a:prstGeom prst="rect">
                <a:avLst/>
              </a:prstGeom>
            </p:spPr>
          </p:pic>
          <p:pic>
            <p:nvPicPr>
              <p:cNvPr id="8" name="Picture 7" descr="A graph of a number of numbers&#10;&#10;Description automatically generated with medium confidence">
                <a:extLst>
                  <a:ext uri="{FF2B5EF4-FFF2-40B4-BE49-F238E27FC236}">
                    <a16:creationId xmlns:a16="http://schemas.microsoft.com/office/drawing/2014/main" id="{340A1E45-222A-F066-DEB8-1BF47A868F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0468"/>
              <a:stretch/>
            </p:blipFill>
            <p:spPr>
              <a:xfrm>
                <a:off x="8212657" y="1102751"/>
                <a:ext cx="2311632" cy="2012236"/>
              </a:xfrm>
              <a:prstGeom prst="rect">
                <a:avLst/>
              </a:prstGeom>
            </p:spPr>
          </p:pic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CB6F403-474B-9954-3C30-D633033398D2}"/>
                  </a:ext>
                </a:extLst>
              </p:cNvPr>
              <p:cNvGrpSpPr/>
              <p:nvPr/>
            </p:nvGrpSpPr>
            <p:grpSpPr>
              <a:xfrm>
                <a:off x="8772837" y="1383642"/>
                <a:ext cx="1182124" cy="3924330"/>
                <a:chOff x="8772837" y="1383642"/>
                <a:chExt cx="1182124" cy="392433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5C2B11E1-88C2-3B1C-D833-D951043E90F1}"/>
                    </a:ext>
                  </a:extLst>
                </p:cNvPr>
                <p:cNvSpPr txBox="1"/>
                <p:nvPr/>
              </p:nvSpPr>
              <p:spPr>
                <a:xfrm>
                  <a:off x="8781629" y="1383642"/>
                  <a:ext cx="117297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Molar ratio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466A70F-EB79-6FE1-5349-0F4B1DE6FA6E}"/>
                    </a:ext>
                  </a:extLst>
                </p:cNvPr>
                <p:cNvSpPr txBox="1"/>
                <p:nvPr/>
              </p:nvSpPr>
              <p:spPr>
                <a:xfrm>
                  <a:off x="8772837" y="3224649"/>
                  <a:ext cx="117297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Nitrogen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59F3E126-E11F-5232-0B77-BCA6C9245AD0}"/>
                    </a:ext>
                  </a:extLst>
                </p:cNvPr>
                <p:cNvSpPr txBox="1"/>
                <p:nvPr/>
              </p:nvSpPr>
              <p:spPr>
                <a:xfrm>
                  <a:off x="8781985" y="5061751"/>
                  <a:ext cx="117297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Phosphorus</a:t>
                  </a:r>
                </a:p>
              </p:txBody>
            </p:sp>
          </p:grpSp>
        </p:grpSp>
        <p:pic>
          <p:nvPicPr>
            <p:cNvPr id="17" name="Picture 16" descr="A graph of a number of red and blue dots&#10;&#10;Description automatically generated">
              <a:extLst>
                <a:ext uri="{FF2B5EF4-FFF2-40B4-BE49-F238E27FC236}">
                  <a16:creationId xmlns:a16="http://schemas.microsoft.com/office/drawing/2014/main" id="{5B1C771A-F3A2-221B-7715-7D4A2F7F8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758" t="28501" b="34940"/>
            <a:stretch/>
          </p:blipFill>
          <p:spPr>
            <a:xfrm>
              <a:off x="10645061" y="2499198"/>
              <a:ext cx="897840" cy="18562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0913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ADB5F-196D-D736-8188-48848B373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02DCB11-9236-96AB-8614-48F1A0ECA4CF}"/>
              </a:ext>
            </a:extLst>
          </p:cNvPr>
          <p:cNvGrpSpPr/>
          <p:nvPr/>
        </p:nvGrpSpPr>
        <p:grpSpPr>
          <a:xfrm>
            <a:off x="537025" y="1978270"/>
            <a:ext cx="11117950" cy="3147646"/>
            <a:chOff x="194854" y="1688122"/>
            <a:chExt cx="11117950" cy="314764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0508BD6-FF00-BE45-6775-C19E088BA7C1}"/>
                </a:ext>
              </a:extLst>
            </p:cNvPr>
            <p:cNvGrpSpPr/>
            <p:nvPr/>
          </p:nvGrpSpPr>
          <p:grpSpPr>
            <a:xfrm>
              <a:off x="194854" y="1688122"/>
              <a:ext cx="11117950" cy="3147646"/>
              <a:chOff x="194854" y="1688122"/>
              <a:chExt cx="11117950" cy="3147646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DAF85DF-5297-4CCE-F74E-0F330B470779}"/>
                  </a:ext>
                </a:extLst>
              </p:cNvPr>
              <p:cNvGrpSpPr/>
              <p:nvPr/>
            </p:nvGrpSpPr>
            <p:grpSpPr>
              <a:xfrm>
                <a:off x="194854" y="1688122"/>
                <a:ext cx="11117950" cy="3147646"/>
                <a:chOff x="194854" y="1688122"/>
                <a:chExt cx="11117950" cy="3147646"/>
              </a:xfrm>
            </p:grpSpPr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8734D863-A5A0-2919-D448-7F9993683C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26" t="12684" b="16196"/>
                <a:stretch/>
              </p:blipFill>
              <p:spPr>
                <a:xfrm>
                  <a:off x="194854" y="1688122"/>
                  <a:ext cx="5662294" cy="2848708"/>
                </a:xfrm>
                <a:prstGeom prst="rect">
                  <a:avLst/>
                </a:prstGeom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35738C22-74BC-105F-CD2B-EA670ED6BC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986" t="12684" b="16196"/>
                <a:stretch/>
              </p:blipFill>
              <p:spPr>
                <a:xfrm>
                  <a:off x="5694509" y="1688122"/>
                  <a:ext cx="5618295" cy="2848708"/>
                </a:xfrm>
                <a:prstGeom prst="rect">
                  <a:avLst/>
                </a:prstGeom>
              </p:spPr>
            </p:pic>
            <p:pic>
              <p:nvPicPr>
                <p:cNvPr id="3" name="Picture 2" descr="A diagram of a cell&#10;&#10;Description automatically generated">
                  <a:extLst>
                    <a:ext uri="{FF2B5EF4-FFF2-40B4-BE49-F238E27FC236}">
                      <a16:creationId xmlns:a16="http://schemas.microsoft.com/office/drawing/2014/main" id="{D5764D73-D0E6-F071-35BB-04527D40AB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317" t="27778" r="13511" b="58760"/>
                <a:stretch/>
              </p:blipFill>
              <p:spPr>
                <a:xfrm>
                  <a:off x="281318" y="1907925"/>
                  <a:ext cx="545123" cy="553916"/>
                </a:xfrm>
                <a:prstGeom prst="rect">
                  <a:avLst/>
                </a:prstGeom>
              </p:spPr>
            </p:pic>
            <p:pic>
              <p:nvPicPr>
                <p:cNvPr id="5" name="Picture 4" descr="A diagram of a cell&#10;&#10;Description automatically generated">
                  <a:extLst>
                    <a:ext uri="{FF2B5EF4-FFF2-40B4-BE49-F238E27FC236}">
                      <a16:creationId xmlns:a16="http://schemas.microsoft.com/office/drawing/2014/main" id="{F6DBC821-F820-339C-89E6-41F1183454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909" t="26068" r="11440" b="49145"/>
                <a:stretch/>
              </p:blipFill>
              <p:spPr>
                <a:xfrm>
                  <a:off x="5773268" y="1907925"/>
                  <a:ext cx="633047" cy="1019908"/>
                </a:xfrm>
                <a:prstGeom prst="rect">
                  <a:avLst/>
                </a:prstGeom>
              </p:spPr>
            </p:pic>
            <p:pic>
              <p:nvPicPr>
                <p:cNvPr id="9" name="Picture 8" descr="A diagram of a cell&#10;&#10;Description automatically generated">
                  <a:extLst>
                    <a:ext uri="{FF2B5EF4-FFF2-40B4-BE49-F238E27FC236}">
                      <a16:creationId xmlns:a16="http://schemas.microsoft.com/office/drawing/2014/main" id="{DF5107C6-6F12-348F-4B57-99A8696FB6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2791" t="84403" r="4635" b="8333"/>
                <a:stretch/>
              </p:blipFill>
              <p:spPr>
                <a:xfrm>
                  <a:off x="3913695" y="4536830"/>
                  <a:ext cx="3719146" cy="298938"/>
                </a:xfrm>
                <a:prstGeom prst="rect">
                  <a:avLst/>
                </a:prstGeom>
              </p:spPr>
            </p:pic>
          </p:grp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B19505-6920-6EA2-43E8-41FF9A637153}"/>
                  </a:ext>
                </a:extLst>
              </p:cNvPr>
              <p:cNvSpPr/>
              <p:nvPr/>
            </p:nvSpPr>
            <p:spPr>
              <a:xfrm>
                <a:off x="9821009" y="2356338"/>
                <a:ext cx="131884" cy="28650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39BAEA0-41DF-B638-D674-545794F9F318}"/>
                </a:ext>
              </a:extLst>
            </p:cNvPr>
            <p:cNvSpPr/>
            <p:nvPr/>
          </p:nvSpPr>
          <p:spPr>
            <a:xfrm>
              <a:off x="4003409" y="2324800"/>
              <a:ext cx="131884" cy="2865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0133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9B615-E4B8-F8EA-098E-B542C1182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EC74228-A007-9544-8CF4-B6F0F3208D68}"/>
              </a:ext>
            </a:extLst>
          </p:cNvPr>
          <p:cNvGrpSpPr/>
          <p:nvPr/>
        </p:nvGrpSpPr>
        <p:grpSpPr>
          <a:xfrm>
            <a:off x="3691974" y="939772"/>
            <a:ext cx="6233098" cy="4826978"/>
            <a:chOff x="3691974" y="939772"/>
            <a:chExt cx="6233098" cy="482697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1D58433-BED5-0D55-D26F-163193F8C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815" b="14815"/>
            <a:stretch/>
          </p:blipFill>
          <p:spPr>
            <a:xfrm>
              <a:off x="3691974" y="939772"/>
              <a:ext cx="5244353" cy="4826978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05527A-F7D0-C05D-D386-1D0A4894357A}"/>
                </a:ext>
              </a:extLst>
            </p:cNvPr>
            <p:cNvSpPr txBox="1"/>
            <p:nvPr/>
          </p:nvSpPr>
          <p:spPr>
            <a:xfrm>
              <a:off x="8579832" y="2692312"/>
              <a:ext cx="1345240" cy="9002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05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</a:t>
              </a: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baseflow</a:t>
              </a: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spring snowmelt</a:t>
              </a: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falling limb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E386FCB-6D7C-0FED-B3A1-07B94091AC54}"/>
                </a:ext>
              </a:extLst>
            </p:cNvPr>
            <p:cNvCxnSpPr/>
            <p:nvPr/>
          </p:nvCxnSpPr>
          <p:spPr>
            <a:xfrm flipV="1">
              <a:off x="8704527" y="3142435"/>
              <a:ext cx="114300" cy="95416"/>
            </a:xfrm>
            <a:prstGeom prst="line">
              <a:avLst/>
            </a:prstGeom>
            <a:ln w="28575">
              <a:solidFill>
                <a:srgbClr val="00008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5936691-E7FD-D89D-DFD8-B4163664A191}"/>
                </a:ext>
              </a:extLst>
            </p:cNvPr>
            <p:cNvCxnSpPr/>
            <p:nvPr/>
          </p:nvCxnSpPr>
          <p:spPr>
            <a:xfrm flipV="1">
              <a:off x="8704527" y="3305553"/>
              <a:ext cx="114300" cy="95416"/>
            </a:xfrm>
            <a:prstGeom prst="line">
              <a:avLst/>
            </a:prstGeom>
            <a:ln w="28575">
              <a:solidFill>
                <a:srgbClr val="548B5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D8FE787-DE04-A711-3E81-2BC65FBAE4A8}"/>
                </a:ext>
              </a:extLst>
            </p:cNvPr>
            <p:cNvCxnSpPr/>
            <p:nvPr/>
          </p:nvCxnSpPr>
          <p:spPr>
            <a:xfrm flipV="1">
              <a:off x="8690944" y="3468671"/>
              <a:ext cx="114300" cy="95416"/>
            </a:xfrm>
            <a:prstGeom prst="line">
              <a:avLst/>
            </a:prstGeom>
            <a:ln w="28575">
              <a:solidFill>
                <a:srgbClr val="CD9B1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82849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0FC7F6C-794F-0521-C7BD-C711B5343D60}"/>
              </a:ext>
            </a:extLst>
          </p:cNvPr>
          <p:cNvGrpSpPr/>
          <p:nvPr/>
        </p:nvGrpSpPr>
        <p:grpSpPr>
          <a:xfrm>
            <a:off x="2017505" y="902180"/>
            <a:ext cx="7772416" cy="4114808"/>
            <a:chOff x="2209792" y="1371596"/>
            <a:chExt cx="7772416" cy="4114808"/>
          </a:xfrm>
        </p:grpSpPr>
        <p:pic>
          <p:nvPicPr>
            <p:cNvPr id="3" name="Picture 2" descr="A graph of a number of dots&#10;&#10;Description automatically generated with medium confidence">
              <a:extLst>
                <a:ext uri="{FF2B5EF4-FFF2-40B4-BE49-F238E27FC236}">
                  <a16:creationId xmlns:a16="http://schemas.microsoft.com/office/drawing/2014/main" id="{5FF47AA8-3BC2-F7FC-8A2C-D731569C7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9792" y="1371596"/>
              <a:ext cx="7772416" cy="4114808"/>
            </a:xfrm>
            <a:prstGeom prst="rect">
              <a:avLst/>
            </a:prstGeom>
          </p:spPr>
        </p:pic>
        <p:pic>
          <p:nvPicPr>
            <p:cNvPr id="4" name="Picture 3" descr="A diagram of a tree&#10;&#10;Description automatically generated with medium confidence">
              <a:extLst>
                <a:ext uri="{FF2B5EF4-FFF2-40B4-BE49-F238E27FC236}">
                  <a16:creationId xmlns:a16="http://schemas.microsoft.com/office/drawing/2014/main" id="{AD6319C9-F913-4309-38C5-5A596F363E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103" t="28866" r="1746" b="38373"/>
            <a:stretch/>
          </p:blipFill>
          <p:spPr>
            <a:xfrm>
              <a:off x="8869845" y="2080966"/>
              <a:ext cx="1112363" cy="1348034"/>
            </a:xfrm>
            <a:prstGeom prst="rect">
              <a:avLst/>
            </a:prstGeom>
            <a:solidFill>
              <a:schemeClr val="bg1"/>
            </a:solidFill>
          </p:spPr>
        </p:pic>
      </p:grpSp>
    </p:spTree>
    <p:extLst>
      <p:ext uri="{BB962C8B-B14F-4D97-AF65-F5344CB8AC3E}">
        <p14:creationId xmlns:p14="http://schemas.microsoft.com/office/powerpoint/2010/main" val="2752606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1191</TotalTime>
  <Words>212</Words>
  <Application>Microsoft Office PowerPoint</Application>
  <PresentationFormat>Widescreen</PresentationFormat>
  <Paragraphs>80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Linnea Ann Rock</dc:creator>
  <cp:lastModifiedBy>Linnea Ann Rock</cp:lastModifiedBy>
  <cp:revision>14</cp:revision>
  <dcterms:created xsi:type="dcterms:W3CDTF">2024-11-04T21:07:10Z</dcterms:created>
  <dcterms:modified xsi:type="dcterms:W3CDTF">2024-12-12T23:07:53Z</dcterms:modified>
</cp:coreProperties>
</file>

<file path=docProps/thumbnail.jpeg>
</file>